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824" autoAdjust="0"/>
  </p:normalViewPr>
  <p:slideViewPr>
    <p:cSldViewPr snapToGrid="0">
      <p:cViewPr varScale="1">
        <p:scale>
          <a:sx n="37" d="100"/>
          <a:sy n="37" d="100"/>
        </p:scale>
        <p:origin x="1890" y="42"/>
      </p:cViewPr>
      <p:guideLst/>
    </p:cSldViewPr>
  </p:slideViewPr>
  <p:notesTextViewPr>
    <p:cViewPr>
      <p:scale>
        <a:sx n="1" d="1"/>
        <a:sy n="1" d="1"/>
      </p:scale>
      <p:origin x="0" y="0"/>
    </p:cViewPr>
  </p:notesTextViewPr>
  <p:notesViewPr>
    <p:cSldViewPr snapToGrid="0">
      <p:cViewPr varScale="1">
        <p:scale>
          <a:sx n="51" d="100"/>
          <a:sy n="51"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1520" cy="466434"/>
          </a:xfrm>
          <a:prstGeom prst="rect">
            <a:avLst/>
          </a:prstGeom>
        </p:spPr>
        <p:txBody>
          <a:bodyPr vert="horz" lIns="93177" tIns="46589" rIns="93177" bIns="46589" rtlCol="0"/>
          <a:lstStyle>
            <a:lvl1pPr algn="l">
              <a:defRPr sz="1200"/>
            </a:lvl1pPr>
          </a:lstStyle>
          <a:p>
            <a:r>
              <a:rPr lang="en-US" sz="1800" b="1" dirty="0">
                <a:latin typeface="Bookman Old Style" panose="02050604050505020204" pitchFamily="18" charset="0"/>
              </a:rPr>
              <a:t>Do Not Become Sluggish</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August 14, 2016 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a:t>
            </a:r>
          </a:p>
        </p:txBody>
      </p:sp>
    </p:spTree>
    <p:extLst>
      <p:ext uri="{BB962C8B-B14F-4D97-AF65-F5344CB8AC3E}">
        <p14:creationId xmlns:p14="http://schemas.microsoft.com/office/powerpoint/2010/main" val="186209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1730B0-C3E4-4743-A453-DA2AC4657878}" type="datetimeFigureOut">
              <a:rPr lang="en-US" smtClean="0"/>
              <a:t>8/14/2016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F4D4EC-B58D-4BBA-BF58-443469890412}" type="slidenum">
              <a:rPr lang="en-US" smtClean="0"/>
              <a:t>‹#›</a:t>
            </a:fld>
            <a:endParaRPr lang="en-US"/>
          </a:p>
        </p:txBody>
      </p:sp>
    </p:spTree>
    <p:extLst>
      <p:ext uri="{BB962C8B-B14F-4D97-AF65-F5344CB8AC3E}">
        <p14:creationId xmlns:p14="http://schemas.microsoft.com/office/powerpoint/2010/main" val="41988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6:9-12), </a:t>
            </a:r>
            <a:r>
              <a:rPr lang="en-US" dirty="0"/>
              <a:t>“But, beloved, we are confident of better things concerning you, yes, things that accompany salvation, though we speak in this manner. 10 For God is not unjust to forget your work and labor of love which you have shown toward His name, in that you have ministered to the saints, and do minister. 11 </a:t>
            </a:r>
            <a:r>
              <a:rPr lang="en-US" i="1" dirty="0"/>
              <a:t>And we desire that each one of you show the same diligence to the full assurance of hope until the end, 12 </a:t>
            </a:r>
            <a:r>
              <a:rPr lang="en-US" i="1" u="sng" dirty="0"/>
              <a:t>that you do not become sluggish</a:t>
            </a:r>
            <a:r>
              <a:rPr lang="en-US" i="1" dirty="0"/>
              <a:t>, but imitate those who through faith and patience inherit the promises</a:t>
            </a:r>
            <a:r>
              <a:rPr lang="en-US" dirty="0"/>
              <a:t>.”</a:t>
            </a:r>
          </a:p>
          <a:p>
            <a:endParaRPr lang="en-US" dirty="0"/>
          </a:p>
          <a:p>
            <a:r>
              <a:rPr lang="en-US" b="1" dirty="0"/>
              <a:t>(Hebrews 10:36), </a:t>
            </a:r>
            <a:r>
              <a:rPr lang="en-US" i="1" dirty="0"/>
              <a:t>“For you have need of endurance, so that after you have done the will of God, you may receive the promise”</a:t>
            </a:r>
          </a:p>
          <a:p>
            <a:pPr marL="640594" lvl="1" indent="-174708">
              <a:buFont typeface="Arial" panose="020B0604020202020204" pitchFamily="34" charset="0"/>
              <a:buChar char="•"/>
            </a:pPr>
            <a:r>
              <a:rPr lang="en-US" b="1" dirty="0"/>
              <a:t>There is a need for fervency, zeal!</a:t>
            </a:r>
          </a:p>
          <a:p>
            <a:pPr marL="640594" lvl="1" indent="-174708">
              <a:buFont typeface="Arial" panose="020B0604020202020204" pitchFamily="34" charset="0"/>
              <a:buChar char="•"/>
            </a:pPr>
            <a:r>
              <a:rPr lang="en-US" b="1" dirty="0"/>
              <a:t>Are you “slow and inactive” toward God?  Or are you ON FIRE in your faith and service to Him!</a:t>
            </a:r>
          </a:p>
        </p:txBody>
      </p:sp>
      <p:sp>
        <p:nvSpPr>
          <p:cNvPr id="4" name="Slide Number Placeholder 3"/>
          <p:cNvSpPr>
            <a:spLocks noGrp="1"/>
          </p:cNvSpPr>
          <p:nvPr>
            <p:ph type="sldNum" sz="quarter" idx="10"/>
          </p:nvPr>
        </p:nvSpPr>
        <p:spPr/>
        <p:txBody>
          <a:bodyPr/>
          <a:lstStyle/>
          <a:p>
            <a:fld id="{9FF4D4EC-B58D-4BBA-BF58-443469890412}" type="slidenum">
              <a:rPr lang="en-US" smtClean="0"/>
              <a:t>1</a:t>
            </a:fld>
            <a:endParaRPr lang="en-US"/>
          </a:p>
        </p:txBody>
      </p:sp>
    </p:spTree>
    <p:extLst>
      <p:ext uri="{BB962C8B-B14F-4D97-AF65-F5344CB8AC3E}">
        <p14:creationId xmlns:p14="http://schemas.microsoft.com/office/powerpoint/2010/main" val="420285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12:10-11), </a:t>
            </a:r>
            <a:r>
              <a:rPr lang="en-US" i="1" dirty="0"/>
              <a:t>“Be kindly affectionate to one another with brotherly love, in honor giving preference to one another; 11 </a:t>
            </a:r>
            <a:r>
              <a:rPr lang="en-US" i="1" u="sng" dirty="0"/>
              <a:t>not lagging in diligence, fervent in spirit, serving the Lord</a:t>
            </a:r>
            <a:r>
              <a:rPr lang="en-US" i="1" dirty="0"/>
              <a:t>”</a:t>
            </a:r>
          </a:p>
          <a:p>
            <a:endParaRPr lang="en-US" i="1" dirty="0"/>
          </a:p>
          <a:p>
            <a:r>
              <a:rPr lang="en-US" b="1" dirty="0"/>
              <a:t>(Acts 18:24-25), </a:t>
            </a:r>
            <a:r>
              <a:rPr lang="en-US" i="1" dirty="0"/>
              <a:t>“Now a certain Jew named </a:t>
            </a:r>
            <a:r>
              <a:rPr lang="en-US" b="1" i="1" dirty="0"/>
              <a:t>Apollos</a:t>
            </a:r>
            <a:r>
              <a:rPr lang="en-US" i="1" dirty="0"/>
              <a:t>, born at Alexandria, an eloquent man and mighty in the Scriptures, came to Ephesus. 25 This man had been instructed in the way of the Lord; </a:t>
            </a:r>
            <a:r>
              <a:rPr lang="en-US" i="1" u="sng" dirty="0"/>
              <a:t>and being fervent in spirit, he spoke and taught accurately the things of the Lord</a:t>
            </a:r>
            <a:r>
              <a:rPr lang="en-US" i="1" dirty="0"/>
              <a:t>, though he knew only the baptism of John.”</a:t>
            </a:r>
          </a:p>
          <a:p>
            <a:endParaRPr lang="en-US" b="1" dirty="0"/>
          </a:p>
          <a:p>
            <a:pPr marL="174708" indent="-174708">
              <a:buFont typeface="Arial" panose="020B0604020202020204" pitchFamily="34" charset="0"/>
              <a:buChar char="•"/>
            </a:pPr>
            <a:r>
              <a:rPr lang="en-US" b="1" dirty="0"/>
              <a:t>How we Serve the Lord, there should be…</a:t>
            </a:r>
            <a:br>
              <a:rPr lang="en-US" dirty="0"/>
            </a:br>
            <a:r>
              <a:rPr lang="en-US" dirty="0"/>
              <a:t>    1. Zeal – Boldness - Determination, Desire to worship &amp; serve – Endurance</a:t>
            </a:r>
          </a:p>
          <a:p>
            <a:pPr marL="174708" indent="-174708">
              <a:buFont typeface="Arial" panose="020B0604020202020204" pitchFamily="34" charset="0"/>
              <a:buChar char="•"/>
            </a:pPr>
            <a:r>
              <a:rPr lang="en-US" b="1" dirty="0"/>
              <a:t>i.e. – a Faith that does not draw back</a:t>
            </a:r>
          </a:p>
          <a:p>
            <a:r>
              <a:rPr lang="en-US" b="1" dirty="0"/>
              <a:t>(Hebrews 10:39), </a:t>
            </a:r>
            <a:r>
              <a:rPr lang="en-US" i="1" dirty="0"/>
              <a:t>“But we are not of those who draw back to perdition, but of those who believe to the saving of the soul.”</a:t>
            </a:r>
          </a:p>
          <a:p>
            <a:endParaRPr lang="en-US" dirty="0"/>
          </a:p>
        </p:txBody>
      </p:sp>
      <p:sp>
        <p:nvSpPr>
          <p:cNvPr id="4" name="Slide Number Placeholder 3"/>
          <p:cNvSpPr>
            <a:spLocks noGrp="1"/>
          </p:cNvSpPr>
          <p:nvPr>
            <p:ph type="sldNum" sz="quarter" idx="10"/>
          </p:nvPr>
        </p:nvSpPr>
        <p:spPr/>
        <p:txBody>
          <a:bodyPr/>
          <a:lstStyle/>
          <a:p>
            <a:fld id="{9FF4D4EC-B58D-4BBA-BF58-443469890412}" type="slidenum">
              <a:rPr lang="en-US" smtClean="0"/>
              <a:t>2</a:t>
            </a:fld>
            <a:endParaRPr lang="en-US"/>
          </a:p>
        </p:txBody>
      </p:sp>
    </p:spTree>
    <p:extLst>
      <p:ext uri="{BB962C8B-B14F-4D97-AF65-F5344CB8AC3E}">
        <p14:creationId xmlns:p14="http://schemas.microsoft.com/office/powerpoint/2010/main" val="291183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4:8), </a:t>
            </a:r>
            <a:r>
              <a:rPr lang="en-US" i="1" dirty="0"/>
              <a:t>“And above all things have fervent love for one another, for "love will cover a multitude of sins."</a:t>
            </a:r>
          </a:p>
          <a:p>
            <a:endParaRPr lang="en-US" b="1" dirty="0"/>
          </a:p>
          <a:p>
            <a:r>
              <a:rPr lang="en-US" b="1" dirty="0"/>
              <a:t>(Proverbs 10:12), </a:t>
            </a:r>
            <a:r>
              <a:rPr lang="en-US" i="1" dirty="0"/>
              <a:t>“Hatred stirs up strife, but love covers all sins.”</a:t>
            </a:r>
          </a:p>
          <a:p>
            <a:endParaRPr lang="en-US" b="1" dirty="0"/>
          </a:p>
          <a:p>
            <a:pPr marL="640594" lvl="1" indent="-174708">
              <a:buFont typeface="Arial" panose="020B0604020202020204" pitchFamily="34" charset="0"/>
              <a:buChar char="•"/>
            </a:pPr>
            <a:r>
              <a:rPr lang="en-US" dirty="0"/>
              <a:t>With a Pure Heart</a:t>
            </a:r>
          </a:p>
          <a:p>
            <a:r>
              <a:rPr lang="en-US" b="1" dirty="0"/>
              <a:t>(Matthew 5:44-45), </a:t>
            </a:r>
            <a:r>
              <a:rPr lang="en-US" i="1" dirty="0"/>
              <a:t>“But I say to you, love your enemies, bless those who curse you, do good to those who hate you, and pray for those who spitefully use you and persecute you, 45 that you may be sons of your Father in heaven; for He makes His sun rise on the evil and on the good, and sends rain on the just and on the unjust.”</a:t>
            </a:r>
          </a:p>
          <a:p>
            <a:pPr marL="640594" lvl="1" indent="-174708">
              <a:buFont typeface="Arial" panose="020B0604020202020204" pitchFamily="34" charset="0"/>
              <a:buChar char="•"/>
            </a:pPr>
            <a:r>
              <a:rPr lang="en-US" dirty="0"/>
              <a:t>Keep Yourselves in Love of God</a:t>
            </a:r>
          </a:p>
          <a:p>
            <a:r>
              <a:rPr lang="en-US" b="1" dirty="0"/>
              <a:t>(Jude 21), </a:t>
            </a:r>
            <a:r>
              <a:rPr lang="en-US" i="1" dirty="0"/>
              <a:t>“keep yourselves in the love of God, looking for the mercy of our Lord Jesus Christ unto eternal life.”</a:t>
            </a:r>
          </a:p>
          <a:p>
            <a:endParaRPr lang="en-US" dirty="0"/>
          </a:p>
        </p:txBody>
      </p:sp>
      <p:sp>
        <p:nvSpPr>
          <p:cNvPr id="4" name="Slide Number Placeholder 3"/>
          <p:cNvSpPr>
            <a:spLocks noGrp="1"/>
          </p:cNvSpPr>
          <p:nvPr>
            <p:ph type="sldNum" sz="quarter" idx="10"/>
          </p:nvPr>
        </p:nvSpPr>
        <p:spPr/>
        <p:txBody>
          <a:bodyPr/>
          <a:lstStyle/>
          <a:p>
            <a:fld id="{9FF4D4EC-B58D-4BBA-BF58-443469890412}" type="slidenum">
              <a:rPr lang="en-US" smtClean="0"/>
              <a:t>3</a:t>
            </a:fld>
            <a:endParaRPr lang="en-US"/>
          </a:p>
        </p:txBody>
      </p:sp>
    </p:spTree>
    <p:extLst>
      <p:ext uri="{BB962C8B-B14F-4D97-AF65-F5344CB8AC3E}">
        <p14:creationId xmlns:p14="http://schemas.microsoft.com/office/powerpoint/2010/main" val="165910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 5:16-18), </a:t>
            </a:r>
            <a:r>
              <a:rPr lang="en-US" i="1" dirty="0"/>
              <a:t>“Confess your trespasses to one another, and pray for one another, that you may be healed. The effective, fervent prayer of a righteous man avails much. 17 Elijah was a man with a nature like ours, and he prayed earnestly that it would not rain; and it did not rain on the land for three years and six months. 18 And he prayed again, and the heaven gave rain, and the earth produced its fruit.”</a:t>
            </a:r>
          </a:p>
          <a:p>
            <a:endParaRPr lang="en-US" b="1" dirty="0"/>
          </a:p>
          <a:p>
            <a:r>
              <a:rPr lang="en-US" b="1" dirty="0"/>
              <a:t>(Acts 12:5), </a:t>
            </a:r>
            <a:r>
              <a:rPr lang="en-US" i="1" dirty="0"/>
              <a:t>“Peter was therefore kept in prison, but constant prayer was offered to God for him by the church.”</a:t>
            </a:r>
          </a:p>
          <a:p>
            <a:pPr marL="640594" lvl="1" indent="-174708">
              <a:buFont typeface="Arial" panose="020B0604020202020204" pitchFamily="34" charset="0"/>
              <a:buChar char="•"/>
            </a:pPr>
            <a:r>
              <a:rPr lang="en-US" dirty="0"/>
              <a:t>Prayer is Powerful</a:t>
            </a:r>
          </a:p>
          <a:p>
            <a:pPr marL="640594" lvl="1" indent="-174708">
              <a:buFont typeface="Arial" panose="020B0604020202020204" pitchFamily="34" charset="0"/>
              <a:buChar char="•"/>
            </a:pPr>
            <a:r>
              <a:rPr lang="en-US" dirty="0"/>
              <a:t>Zealous Endurance is Essential</a:t>
            </a:r>
          </a:p>
        </p:txBody>
      </p:sp>
      <p:sp>
        <p:nvSpPr>
          <p:cNvPr id="4" name="Slide Number Placeholder 3"/>
          <p:cNvSpPr>
            <a:spLocks noGrp="1"/>
          </p:cNvSpPr>
          <p:nvPr>
            <p:ph type="sldNum" sz="quarter" idx="10"/>
          </p:nvPr>
        </p:nvSpPr>
        <p:spPr/>
        <p:txBody>
          <a:bodyPr/>
          <a:lstStyle/>
          <a:p>
            <a:fld id="{9FF4D4EC-B58D-4BBA-BF58-443469890412}" type="slidenum">
              <a:rPr lang="en-US" smtClean="0"/>
              <a:t>4</a:t>
            </a:fld>
            <a:endParaRPr lang="en-US"/>
          </a:p>
        </p:txBody>
      </p:sp>
    </p:spTree>
    <p:extLst>
      <p:ext uri="{BB962C8B-B14F-4D97-AF65-F5344CB8AC3E}">
        <p14:creationId xmlns:p14="http://schemas.microsoft.com/office/powerpoint/2010/main" val="207781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3:10-12), </a:t>
            </a:r>
            <a:r>
              <a:rPr lang="en-US" i="1" dirty="0"/>
              <a:t>“But the day of the Lord will come as a thief in the night, in which the heavens will pass away with a great noise, and the elements will melt with fervent heat; both the earth and the works that are in it will be burned up.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a:t>
            </a:r>
          </a:p>
          <a:p>
            <a:pPr marL="640594" lvl="1" indent="-174708">
              <a:buFont typeface="Arial" panose="020B0604020202020204" pitchFamily="34" charset="0"/>
              <a:buChar char="•"/>
            </a:pPr>
            <a:r>
              <a:rPr lang="en-US" dirty="0"/>
              <a:t>The Future Fervent Heat is a Necessary Reason to be Holy, 2 Pet. 3:11.</a:t>
            </a:r>
          </a:p>
          <a:p>
            <a:pPr marL="640594" lvl="1" indent="-174708">
              <a:buFont typeface="Arial" panose="020B0604020202020204" pitchFamily="34" charset="0"/>
              <a:buChar char="•"/>
            </a:pPr>
            <a:r>
              <a:rPr lang="en-US" dirty="0"/>
              <a:t>The Pain of an Eternal Fire that is never Extinguished is Incentive to Be Fervent in Faith Now! </a:t>
            </a:r>
          </a:p>
          <a:p>
            <a:r>
              <a:rPr lang="en-US" b="1" dirty="0"/>
              <a:t>(Mark 9:45-46), </a:t>
            </a:r>
            <a:r>
              <a:rPr lang="en-US" i="1" dirty="0"/>
              <a:t>“And if your foot causes you to sin, cut it off. It is better for you to enter life lame, rather than having two feet, to be cast into hell, into the fire that shall never be quenched— 46 where 'Their worm does not die, and the fire is not quenched.‘”</a:t>
            </a:r>
          </a:p>
          <a:p>
            <a:endParaRPr lang="en-US" dirty="0"/>
          </a:p>
        </p:txBody>
      </p:sp>
      <p:sp>
        <p:nvSpPr>
          <p:cNvPr id="4" name="Slide Number Placeholder 3"/>
          <p:cNvSpPr>
            <a:spLocks noGrp="1"/>
          </p:cNvSpPr>
          <p:nvPr>
            <p:ph type="sldNum" sz="quarter" idx="10"/>
          </p:nvPr>
        </p:nvSpPr>
        <p:spPr/>
        <p:txBody>
          <a:bodyPr/>
          <a:lstStyle/>
          <a:p>
            <a:fld id="{9FF4D4EC-B58D-4BBA-BF58-443469890412}" type="slidenum">
              <a:rPr lang="en-US" smtClean="0"/>
              <a:t>5</a:t>
            </a:fld>
            <a:endParaRPr lang="en-US"/>
          </a:p>
        </p:txBody>
      </p:sp>
    </p:spTree>
    <p:extLst>
      <p:ext uri="{BB962C8B-B14F-4D97-AF65-F5344CB8AC3E}">
        <p14:creationId xmlns:p14="http://schemas.microsoft.com/office/powerpoint/2010/main" val="26367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Are you filled with zeal for God’s house? </a:t>
            </a:r>
            <a:r>
              <a:rPr lang="en-US" dirty="0"/>
              <a:t>  </a:t>
            </a:r>
          </a:p>
          <a:p>
            <a:endParaRPr lang="en-US" dirty="0"/>
          </a:p>
          <a:p>
            <a:pPr marL="174708" indent="-174708">
              <a:buFont typeface="Arial" panose="020B0604020202020204" pitchFamily="34" charset="0"/>
              <a:buChar char="•"/>
            </a:pPr>
            <a:r>
              <a:rPr lang="en-US" dirty="0"/>
              <a:t>Jesus was filled with zeal and indignation when He saw His Father’s temple had become a house of merchandizing</a:t>
            </a:r>
          </a:p>
          <a:p>
            <a:pPr marL="174708" indent="-174708">
              <a:buFont typeface="Arial" panose="020B0604020202020204" pitchFamily="34" charset="0"/>
              <a:buChar char="•"/>
            </a:pPr>
            <a:r>
              <a:rPr lang="en-US" dirty="0"/>
              <a:t>He overturned the tables of the moneychangers, and used a whip to drive out the animals and evil men.</a:t>
            </a:r>
          </a:p>
          <a:p>
            <a:endParaRPr lang="en-US" b="1" dirty="0"/>
          </a:p>
          <a:p>
            <a:r>
              <a:rPr lang="en-US" b="1" dirty="0"/>
              <a:t>(John 2:17), </a:t>
            </a:r>
            <a:r>
              <a:rPr lang="en-US" i="1" dirty="0"/>
              <a:t>“Then His disciples remembered that it was written, "Zeal for Your house has eaten Me up."</a:t>
            </a:r>
            <a:endParaRPr lang="en-US" b="1" i="1" dirty="0"/>
          </a:p>
        </p:txBody>
      </p:sp>
      <p:sp>
        <p:nvSpPr>
          <p:cNvPr id="4" name="Slide Number Placeholder 3"/>
          <p:cNvSpPr>
            <a:spLocks noGrp="1"/>
          </p:cNvSpPr>
          <p:nvPr>
            <p:ph type="sldNum" sz="quarter" idx="10"/>
          </p:nvPr>
        </p:nvSpPr>
        <p:spPr/>
        <p:txBody>
          <a:bodyPr/>
          <a:lstStyle/>
          <a:p>
            <a:fld id="{9FF4D4EC-B58D-4BBA-BF58-443469890412}" type="slidenum">
              <a:rPr lang="en-US" smtClean="0"/>
              <a:t>6</a:t>
            </a:fld>
            <a:endParaRPr lang="en-US"/>
          </a:p>
        </p:txBody>
      </p:sp>
    </p:spTree>
    <p:extLst>
      <p:ext uri="{BB962C8B-B14F-4D97-AF65-F5344CB8AC3E}">
        <p14:creationId xmlns:p14="http://schemas.microsoft.com/office/powerpoint/2010/main" val="28142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8/14/2016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289" y="1139342"/>
            <a:ext cx="5860474" cy="3110741"/>
          </a:xfrm>
        </p:spPr>
        <p:txBody>
          <a:bodyPr>
            <a:noAutofit/>
          </a:bodyPr>
          <a:lstStyle/>
          <a:p>
            <a:r>
              <a:rPr lang="en-US" sz="7200" dirty="0"/>
              <a:t>Do Not Become Sluggish!</a:t>
            </a:r>
          </a:p>
        </p:txBody>
      </p:sp>
      <p:sp>
        <p:nvSpPr>
          <p:cNvPr id="3" name="Subtitle 2"/>
          <p:cNvSpPr>
            <a:spLocks noGrp="1"/>
          </p:cNvSpPr>
          <p:nvPr>
            <p:ph type="subTitle" idx="1"/>
          </p:nvPr>
        </p:nvSpPr>
        <p:spPr>
          <a:xfrm>
            <a:off x="1553706" y="5209309"/>
            <a:ext cx="9001462" cy="1087582"/>
          </a:xfrm>
        </p:spPr>
        <p:txBody>
          <a:bodyPr>
            <a:normAutofit/>
          </a:bodyPr>
          <a:lstStyle/>
          <a:p>
            <a:r>
              <a:rPr lang="en-US" sz="4800" dirty="0"/>
              <a:t>Hebrews 6:9-12</a:t>
            </a:r>
          </a:p>
        </p:txBody>
      </p:sp>
      <p:pic>
        <p:nvPicPr>
          <p:cNvPr id="4" name="Picture 3"/>
          <p:cNvPicPr>
            <a:picLocks noChangeAspect="1"/>
          </p:cNvPicPr>
          <p:nvPr/>
        </p:nvPicPr>
        <p:blipFill>
          <a:blip r:embed="rId3"/>
          <a:stretch>
            <a:fillRect/>
          </a:stretch>
        </p:blipFill>
        <p:spPr>
          <a:xfrm>
            <a:off x="7162800" y="678873"/>
            <a:ext cx="4439871" cy="3918683"/>
          </a:xfrm>
          <a:prstGeom prst="rect">
            <a:avLst/>
          </a:prstGeom>
        </p:spPr>
      </p:pic>
    </p:spTree>
    <p:extLst>
      <p:ext uri="{BB962C8B-B14F-4D97-AF65-F5344CB8AC3E}">
        <p14:creationId xmlns:p14="http://schemas.microsoft.com/office/powerpoint/2010/main" val="337234042"/>
      </p:ext>
    </p:extLst>
  </p:cSld>
  <p:clrMapOvr>
    <a:masterClrMapping/>
  </p:clrMapOvr>
  <mc:AlternateContent xmlns:mc="http://schemas.openxmlformats.org/markup-compatibility/2006">
    <mc:Choice xmlns:p14="http://schemas.microsoft.com/office/powerpoint/2010/main" Requires="p14">
      <p:transition spd="slow" p14:dur="2250">
        <p14:reveal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97056"/>
            <a:ext cx="10838065" cy="1791263"/>
          </a:xfrm>
        </p:spPr>
        <p:txBody>
          <a:bodyPr>
            <a:normAutofit/>
          </a:bodyPr>
          <a:lstStyle/>
          <a:p>
            <a:pPr algn="l"/>
            <a:r>
              <a:rPr lang="en-US" sz="4800" dirty="0"/>
              <a:t>Do Not Become               </a:t>
            </a:r>
            <a:r>
              <a:rPr lang="en-US" sz="6600" dirty="0"/>
              <a:t>Sluggish</a:t>
            </a:r>
          </a:p>
        </p:txBody>
      </p:sp>
      <p:sp>
        <p:nvSpPr>
          <p:cNvPr id="3" name="Content Placeholder 2"/>
          <p:cNvSpPr>
            <a:spLocks noGrp="1"/>
          </p:cNvSpPr>
          <p:nvPr>
            <p:ph idx="1"/>
          </p:nvPr>
        </p:nvSpPr>
        <p:spPr>
          <a:xfrm>
            <a:off x="595745" y="2313709"/>
            <a:ext cx="11125199" cy="4336473"/>
          </a:xfrm>
        </p:spPr>
        <p:txBody>
          <a:bodyPr>
            <a:normAutofit/>
          </a:bodyPr>
          <a:lstStyle/>
          <a:p>
            <a:pPr marL="401638" indent="-401638"/>
            <a:r>
              <a:rPr lang="en-US" sz="4000" b="1" dirty="0"/>
              <a:t>Fervent in Spirit                                      </a:t>
            </a:r>
            <a:r>
              <a:rPr lang="en-US" sz="4000" dirty="0">
                <a:solidFill>
                  <a:schemeClr val="tx2">
                    <a:lumMod val="60000"/>
                    <a:lumOff val="40000"/>
                  </a:schemeClr>
                </a:solidFill>
                <a:effectLst/>
              </a:rPr>
              <a:t>(Romans 12:11; Acts 18:25)</a:t>
            </a:r>
          </a:p>
        </p:txBody>
      </p:sp>
      <p:pic>
        <p:nvPicPr>
          <p:cNvPr id="5" name="Picture 4"/>
          <p:cNvPicPr>
            <a:picLocks noChangeAspect="1"/>
          </p:cNvPicPr>
          <p:nvPr/>
        </p:nvPicPr>
        <p:blipFill>
          <a:blip r:embed="rId3"/>
          <a:stretch>
            <a:fillRect/>
          </a:stretch>
        </p:blipFill>
        <p:spPr>
          <a:xfrm>
            <a:off x="7941853" y="417495"/>
            <a:ext cx="3325704" cy="2935305"/>
          </a:xfrm>
          <a:prstGeom prst="rect">
            <a:avLst/>
          </a:prstGeom>
        </p:spPr>
      </p:pic>
    </p:spTree>
    <p:extLst>
      <p:ext uri="{BB962C8B-B14F-4D97-AF65-F5344CB8AC3E}">
        <p14:creationId xmlns:p14="http://schemas.microsoft.com/office/powerpoint/2010/main" val="2011641868"/>
      </p:ext>
    </p:extLst>
  </p:cSld>
  <p:clrMapOvr>
    <a:masterClrMapping/>
  </p:clrMapOvr>
  <mc:AlternateContent xmlns:mc="http://schemas.openxmlformats.org/markup-compatibility/2006">
    <mc:Choice xmlns:p14="http://schemas.microsoft.com/office/powerpoint/2010/main" Requires="p14">
      <p:transition spd="slow" p14:dur="225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97056"/>
            <a:ext cx="10838065" cy="1791263"/>
          </a:xfrm>
        </p:spPr>
        <p:txBody>
          <a:bodyPr>
            <a:normAutofit/>
          </a:bodyPr>
          <a:lstStyle/>
          <a:p>
            <a:pPr algn="l"/>
            <a:r>
              <a:rPr lang="en-US" sz="4800" dirty="0"/>
              <a:t>Do Not Become               </a:t>
            </a:r>
            <a:r>
              <a:rPr lang="en-US" sz="6600" dirty="0"/>
              <a:t>Sluggish</a:t>
            </a:r>
          </a:p>
        </p:txBody>
      </p:sp>
      <p:sp>
        <p:nvSpPr>
          <p:cNvPr id="3" name="Content Placeholder 2"/>
          <p:cNvSpPr>
            <a:spLocks noGrp="1"/>
          </p:cNvSpPr>
          <p:nvPr>
            <p:ph idx="1"/>
          </p:nvPr>
        </p:nvSpPr>
        <p:spPr>
          <a:xfrm>
            <a:off x="595745" y="2313709"/>
            <a:ext cx="11125199" cy="4336473"/>
          </a:xfrm>
        </p:spPr>
        <p:txBody>
          <a:bodyPr>
            <a:normAutofit/>
          </a:bodyPr>
          <a:lstStyle/>
          <a:p>
            <a:pPr marL="401638" indent="-401638"/>
            <a:r>
              <a:rPr lang="en-US" sz="4000" b="1" dirty="0"/>
              <a:t>Fervent in Spirit                                      </a:t>
            </a:r>
            <a:r>
              <a:rPr lang="en-US" sz="4000" dirty="0">
                <a:solidFill>
                  <a:schemeClr val="tx2">
                    <a:lumMod val="60000"/>
                    <a:lumOff val="40000"/>
                  </a:schemeClr>
                </a:solidFill>
                <a:effectLst/>
              </a:rPr>
              <a:t>(Romans 12:11; Acts 18:25)</a:t>
            </a:r>
          </a:p>
          <a:p>
            <a:pPr marL="401638" indent="-401638"/>
            <a:r>
              <a:rPr lang="en-US" sz="4000" b="1" dirty="0"/>
              <a:t>Fervent in Love </a:t>
            </a:r>
            <a:r>
              <a:rPr lang="en-US" sz="4000" dirty="0">
                <a:solidFill>
                  <a:schemeClr val="tx2">
                    <a:lumMod val="60000"/>
                    <a:lumOff val="40000"/>
                  </a:schemeClr>
                </a:solidFill>
              </a:rPr>
              <a:t>(1 Peter 4:8; Proverbs 10:12)</a:t>
            </a:r>
          </a:p>
        </p:txBody>
      </p:sp>
      <p:pic>
        <p:nvPicPr>
          <p:cNvPr id="5" name="Picture 4"/>
          <p:cNvPicPr>
            <a:picLocks noChangeAspect="1"/>
          </p:cNvPicPr>
          <p:nvPr/>
        </p:nvPicPr>
        <p:blipFill>
          <a:blip r:embed="rId3"/>
          <a:stretch>
            <a:fillRect/>
          </a:stretch>
        </p:blipFill>
        <p:spPr>
          <a:xfrm>
            <a:off x="7941853" y="417495"/>
            <a:ext cx="3325704" cy="2935305"/>
          </a:xfrm>
          <a:prstGeom prst="rect">
            <a:avLst/>
          </a:prstGeom>
        </p:spPr>
      </p:pic>
    </p:spTree>
    <p:extLst>
      <p:ext uri="{BB962C8B-B14F-4D97-AF65-F5344CB8AC3E}">
        <p14:creationId xmlns:p14="http://schemas.microsoft.com/office/powerpoint/2010/main" val="8777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97056"/>
            <a:ext cx="10838065" cy="1791263"/>
          </a:xfrm>
        </p:spPr>
        <p:txBody>
          <a:bodyPr>
            <a:normAutofit/>
          </a:bodyPr>
          <a:lstStyle/>
          <a:p>
            <a:pPr algn="l"/>
            <a:r>
              <a:rPr lang="en-US" sz="4800" dirty="0"/>
              <a:t>Do Not Become               </a:t>
            </a:r>
            <a:r>
              <a:rPr lang="en-US" sz="6600" dirty="0"/>
              <a:t>Sluggish</a:t>
            </a:r>
          </a:p>
        </p:txBody>
      </p:sp>
      <p:sp>
        <p:nvSpPr>
          <p:cNvPr id="3" name="Content Placeholder 2"/>
          <p:cNvSpPr>
            <a:spLocks noGrp="1"/>
          </p:cNvSpPr>
          <p:nvPr>
            <p:ph idx="1"/>
          </p:nvPr>
        </p:nvSpPr>
        <p:spPr>
          <a:xfrm>
            <a:off x="595745" y="2313709"/>
            <a:ext cx="11125199" cy="4336473"/>
          </a:xfrm>
        </p:spPr>
        <p:txBody>
          <a:bodyPr>
            <a:normAutofit/>
          </a:bodyPr>
          <a:lstStyle/>
          <a:p>
            <a:pPr marL="401638" indent="-401638"/>
            <a:r>
              <a:rPr lang="en-US" sz="4000" b="1" dirty="0"/>
              <a:t>Fervent in Spirit                                      </a:t>
            </a:r>
            <a:r>
              <a:rPr lang="en-US" sz="4000" dirty="0">
                <a:solidFill>
                  <a:schemeClr val="tx2">
                    <a:lumMod val="60000"/>
                    <a:lumOff val="40000"/>
                  </a:schemeClr>
                </a:solidFill>
                <a:effectLst/>
              </a:rPr>
              <a:t>(Romans 12:11; Acts 18:25)</a:t>
            </a:r>
          </a:p>
          <a:p>
            <a:pPr marL="401638" indent="-401638"/>
            <a:r>
              <a:rPr lang="en-US" sz="4000" b="1" dirty="0"/>
              <a:t>Fervent in Love </a:t>
            </a:r>
            <a:r>
              <a:rPr lang="en-US" sz="4000" dirty="0">
                <a:solidFill>
                  <a:schemeClr val="tx2">
                    <a:lumMod val="60000"/>
                    <a:lumOff val="40000"/>
                  </a:schemeClr>
                </a:solidFill>
              </a:rPr>
              <a:t>(1 Peter 4:8; Proverbs 10:12)</a:t>
            </a:r>
          </a:p>
          <a:p>
            <a:pPr marL="401638" indent="-401638"/>
            <a:r>
              <a:rPr lang="en-US" sz="4000" b="1" dirty="0"/>
              <a:t>Fervent in Prayer </a:t>
            </a:r>
            <a:r>
              <a:rPr lang="en-US" sz="4000" dirty="0">
                <a:solidFill>
                  <a:schemeClr val="tx2">
                    <a:lumMod val="60000"/>
                    <a:lumOff val="40000"/>
                  </a:schemeClr>
                </a:solidFill>
              </a:rPr>
              <a:t>(James 5:16-18; Acts 12:5)</a:t>
            </a:r>
          </a:p>
        </p:txBody>
      </p:sp>
      <p:pic>
        <p:nvPicPr>
          <p:cNvPr id="5" name="Picture 4"/>
          <p:cNvPicPr>
            <a:picLocks noChangeAspect="1"/>
          </p:cNvPicPr>
          <p:nvPr/>
        </p:nvPicPr>
        <p:blipFill>
          <a:blip r:embed="rId3"/>
          <a:stretch>
            <a:fillRect/>
          </a:stretch>
        </p:blipFill>
        <p:spPr>
          <a:xfrm>
            <a:off x="7941853" y="417495"/>
            <a:ext cx="3325704" cy="2935305"/>
          </a:xfrm>
          <a:prstGeom prst="rect">
            <a:avLst/>
          </a:prstGeom>
        </p:spPr>
      </p:pic>
    </p:spTree>
    <p:extLst>
      <p:ext uri="{BB962C8B-B14F-4D97-AF65-F5344CB8AC3E}">
        <p14:creationId xmlns:p14="http://schemas.microsoft.com/office/powerpoint/2010/main" val="322675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97056"/>
            <a:ext cx="10838065" cy="1791263"/>
          </a:xfrm>
        </p:spPr>
        <p:txBody>
          <a:bodyPr>
            <a:normAutofit/>
          </a:bodyPr>
          <a:lstStyle/>
          <a:p>
            <a:pPr algn="l"/>
            <a:r>
              <a:rPr lang="en-US" sz="4800" dirty="0"/>
              <a:t>Do Not Become               </a:t>
            </a:r>
            <a:r>
              <a:rPr lang="en-US" sz="6600" dirty="0"/>
              <a:t>Sluggish</a:t>
            </a:r>
          </a:p>
        </p:txBody>
      </p:sp>
      <p:sp>
        <p:nvSpPr>
          <p:cNvPr id="3" name="Content Placeholder 2"/>
          <p:cNvSpPr>
            <a:spLocks noGrp="1"/>
          </p:cNvSpPr>
          <p:nvPr>
            <p:ph idx="1"/>
          </p:nvPr>
        </p:nvSpPr>
        <p:spPr>
          <a:xfrm>
            <a:off x="595745" y="2313709"/>
            <a:ext cx="11125199" cy="4336473"/>
          </a:xfrm>
        </p:spPr>
        <p:txBody>
          <a:bodyPr>
            <a:normAutofit/>
          </a:bodyPr>
          <a:lstStyle/>
          <a:p>
            <a:pPr marL="401638" indent="-401638"/>
            <a:r>
              <a:rPr lang="en-US" sz="4000" b="1" dirty="0"/>
              <a:t>Fervent in Spirit                                      </a:t>
            </a:r>
            <a:r>
              <a:rPr lang="en-US" sz="4000" dirty="0">
                <a:solidFill>
                  <a:schemeClr val="tx2">
                    <a:lumMod val="60000"/>
                    <a:lumOff val="40000"/>
                  </a:schemeClr>
                </a:solidFill>
                <a:effectLst/>
              </a:rPr>
              <a:t>(Romans 12:11; Acts 18:25)</a:t>
            </a:r>
          </a:p>
          <a:p>
            <a:pPr marL="401638" indent="-401638"/>
            <a:r>
              <a:rPr lang="en-US" sz="4000" b="1" dirty="0"/>
              <a:t>Fervent in Love </a:t>
            </a:r>
            <a:r>
              <a:rPr lang="en-US" sz="4000" dirty="0">
                <a:solidFill>
                  <a:schemeClr val="tx2">
                    <a:lumMod val="60000"/>
                    <a:lumOff val="40000"/>
                  </a:schemeClr>
                </a:solidFill>
              </a:rPr>
              <a:t>(1 Peter 4:8; Proverbs 10:12)</a:t>
            </a:r>
          </a:p>
          <a:p>
            <a:pPr marL="401638" indent="-401638"/>
            <a:r>
              <a:rPr lang="en-US" sz="4000" b="1" dirty="0"/>
              <a:t>Fervent in Prayer </a:t>
            </a:r>
            <a:r>
              <a:rPr lang="en-US" sz="4000" dirty="0">
                <a:solidFill>
                  <a:schemeClr val="tx2">
                    <a:lumMod val="60000"/>
                    <a:lumOff val="40000"/>
                  </a:schemeClr>
                </a:solidFill>
              </a:rPr>
              <a:t>(James 5:16-18; Acts 12:5)</a:t>
            </a:r>
          </a:p>
          <a:p>
            <a:pPr marL="401638" indent="-401638"/>
            <a:r>
              <a:rPr lang="en-US" sz="4000" b="1" dirty="0"/>
              <a:t>A Fervent Heat </a:t>
            </a:r>
            <a:r>
              <a:rPr lang="en-US" sz="4000" dirty="0">
                <a:solidFill>
                  <a:schemeClr val="tx2">
                    <a:lumMod val="60000"/>
                    <a:lumOff val="40000"/>
                  </a:schemeClr>
                </a:solidFill>
              </a:rPr>
              <a:t>(2 Peter 3:10-12)</a:t>
            </a:r>
          </a:p>
        </p:txBody>
      </p:sp>
      <p:pic>
        <p:nvPicPr>
          <p:cNvPr id="5" name="Picture 4"/>
          <p:cNvPicPr>
            <a:picLocks noChangeAspect="1"/>
          </p:cNvPicPr>
          <p:nvPr/>
        </p:nvPicPr>
        <p:blipFill>
          <a:blip r:embed="rId3"/>
          <a:stretch>
            <a:fillRect/>
          </a:stretch>
        </p:blipFill>
        <p:spPr>
          <a:xfrm>
            <a:off x="7941853" y="417495"/>
            <a:ext cx="3325704" cy="2935305"/>
          </a:xfrm>
          <a:prstGeom prst="rect">
            <a:avLst/>
          </a:prstGeom>
        </p:spPr>
      </p:pic>
    </p:spTree>
    <p:extLst>
      <p:ext uri="{BB962C8B-B14F-4D97-AF65-F5344CB8AC3E}">
        <p14:creationId xmlns:p14="http://schemas.microsoft.com/office/powerpoint/2010/main" val="7122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634" y="365364"/>
            <a:ext cx="7106195" cy="1420978"/>
          </a:xfrm>
        </p:spPr>
        <p:txBody>
          <a:bodyPr>
            <a:noAutofit/>
          </a:bodyPr>
          <a:lstStyle/>
          <a:p>
            <a:r>
              <a:rPr lang="en-US" sz="6600" dirty="0"/>
              <a:t>Conclusion</a:t>
            </a:r>
          </a:p>
        </p:txBody>
      </p:sp>
      <p:sp>
        <p:nvSpPr>
          <p:cNvPr id="3" name="Subtitle 2"/>
          <p:cNvSpPr>
            <a:spLocks noGrp="1"/>
          </p:cNvSpPr>
          <p:nvPr>
            <p:ph type="subTitle" idx="1"/>
          </p:nvPr>
        </p:nvSpPr>
        <p:spPr>
          <a:xfrm>
            <a:off x="1553706" y="2638697"/>
            <a:ext cx="9001462" cy="3919451"/>
          </a:xfrm>
        </p:spPr>
        <p:txBody>
          <a:bodyPr>
            <a:normAutofit/>
          </a:bodyPr>
          <a:lstStyle/>
          <a:p>
            <a:pPr algn="l"/>
            <a:r>
              <a:rPr lang="en-US" sz="4800" dirty="0"/>
              <a:t>The spiritually                        sluggish do not                    inherit the promises of God!</a:t>
            </a:r>
          </a:p>
          <a:p>
            <a:pPr algn="r"/>
            <a:r>
              <a:rPr lang="en-US" sz="4800" dirty="0"/>
              <a:t>(cf. John 2:17)</a:t>
            </a:r>
          </a:p>
        </p:txBody>
      </p:sp>
      <p:pic>
        <p:nvPicPr>
          <p:cNvPr id="4" name="Picture 3"/>
          <p:cNvPicPr>
            <a:picLocks noChangeAspect="1"/>
          </p:cNvPicPr>
          <p:nvPr/>
        </p:nvPicPr>
        <p:blipFill>
          <a:blip r:embed="rId3"/>
          <a:stretch>
            <a:fillRect/>
          </a:stretch>
        </p:blipFill>
        <p:spPr>
          <a:xfrm>
            <a:off x="7754164" y="678874"/>
            <a:ext cx="3848507" cy="3396738"/>
          </a:xfrm>
          <a:prstGeom prst="rect">
            <a:avLst/>
          </a:prstGeom>
        </p:spPr>
      </p:pic>
    </p:spTree>
    <p:extLst>
      <p:ext uri="{BB962C8B-B14F-4D97-AF65-F5344CB8AC3E}">
        <p14:creationId xmlns:p14="http://schemas.microsoft.com/office/powerpoint/2010/main" val="552127837"/>
      </p:ext>
    </p:extLst>
  </p:cSld>
  <p:clrMapOvr>
    <a:masterClrMapping/>
  </p:clrMapOvr>
  <mc:AlternateContent xmlns:mc="http://schemas.openxmlformats.org/markup-compatibility/2006">
    <mc:Choice xmlns:p14="http://schemas.microsoft.com/office/powerpoint/2010/main" Requires="p14">
      <p:transition spd="slow" p14:dur="2250">
        <p14:reveal thruBlk="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67</TotalTime>
  <Words>940</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Bookman Old Style</vt:lpstr>
      <vt:lpstr>Calibri</vt:lpstr>
      <vt:lpstr>Rockwell</vt:lpstr>
      <vt:lpstr>Damask</vt:lpstr>
      <vt:lpstr>Do Not Become Sluggish!</vt:lpstr>
      <vt:lpstr>Do Not Become               Sluggish</vt:lpstr>
      <vt:lpstr>Do Not Become               Sluggish</vt:lpstr>
      <vt:lpstr>Do Not Become               Sluggish</vt:lpstr>
      <vt:lpstr>Do Not Become               Sluggish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Become Sluggish!</dc:title>
  <dc:creator>Stan Cox</dc:creator>
  <cp:lastModifiedBy>Stan Cox</cp:lastModifiedBy>
  <cp:revision>9</cp:revision>
  <cp:lastPrinted>2016-08-14T13:21:30Z</cp:lastPrinted>
  <dcterms:created xsi:type="dcterms:W3CDTF">2016-08-14T12:13:58Z</dcterms:created>
  <dcterms:modified xsi:type="dcterms:W3CDTF">2016-08-14T13:21:32Z</dcterms:modified>
</cp:coreProperties>
</file>